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26"/>
  </p:notesMasterIdLst>
  <p:handoutMasterIdLst>
    <p:handoutMasterId r:id="rId27"/>
  </p:handoutMasterIdLst>
  <p:sldIdLst>
    <p:sldId id="310" r:id="rId2"/>
    <p:sldId id="262" r:id="rId3"/>
    <p:sldId id="264" r:id="rId4"/>
    <p:sldId id="268" r:id="rId5"/>
    <p:sldId id="266" r:id="rId6"/>
    <p:sldId id="315" r:id="rId7"/>
    <p:sldId id="265" r:id="rId8"/>
    <p:sldId id="269" r:id="rId9"/>
    <p:sldId id="276" r:id="rId10"/>
    <p:sldId id="277" r:id="rId11"/>
    <p:sldId id="287" r:id="rId12"/>
    <p:sldId id="311" r:id="rId13"/>
    <p:sldId id="292" r:id="rId14"/>
    <p:sldId id="293" r:id="rId15"/>
    <p:sldId id="278" r:id="rId16"/>
    <p:sldId id="279" r:id="rId17"/>
    <p:sldId id="314" r:id="rId18"/>
    <p:sldId id="298" r:id="rId19"/>
    <p:sldId id="317" r:id="rId20"/>
    <p:sldId id="316" r:id="rId21"/>
    <p:sldId id="318" r:id="rId22"/>
    <p:sldId id="302" r:id="rId23"/>
    <p:sldId id="312" r:id="rId24"/>
    <p:sldId id="30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02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58344269466318"/>
          <c:y val="2.8481012658227847E-2"/>
          <c:w val="0.88330210878812565"/>
          <c:h val="0.548485331738595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2.8065069991251093E-2"/>
                  <c:y val="3.7418618127279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251968503937E-2"/>
                  <c:y val="-2.144888534502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11482939632597E-2"/>
                  <c:y val="-3.0768131831622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14938757655296E-2"/>
                  <c:y val="-3.4969434200471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256671041119962E-2"/>
                  <c:y val="-2.984484534369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84951881014976E-2"/>
                  <c:y val="-2.938021196717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367816091954021E-2"/>
                  <c:y val="-2.30465340371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804484568739358E-2"/>
                  <c:y val="-4.270122484689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Meiryo" pitchFamily="34" charset="-128"/>
                    <a:ea typeface="Meiryo" pitchFamily="34" charset="-128"/>
                    <a:cs typeface="Meiryo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Salaries</c:v>
                </c:pt>
                <c:pt idx="1">
                  <c:v>Benefits</c:v>
                </c:pt>
                <c:pt idx="2">
                  <c:v>Student Support Services </c:v>
                </c:pt>
                <c:pt idx="3">
                  <c:v>Administration/Business</c:v>
                </c:pt>
                <c:pt idx="4">
                  <c:v>Regular Instruction</c:v>
                </c:pt>
                <c:pt idx="5">
                  <c:v>Operations/Transportation/Tech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351363</c:v>
                </c:pt>
                <c:pt idx="1">
                  <c:v>-35307</c:v>
                </c:pt>
                <c:pt idx="2">
                  <c:v>26606</c:v>
                </c:pt>
                <c:pt idx="3">
                  <c:v>39208</c:v>
                </c:pt>
                <c:pt idx="4">
                  <c:v>44359</c:v>
                </c:pt>
                <c:pt idx="5">
                  <c:v>25551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gapDepth val="56"/>
        <c:shape val="box"/>
        <c:axId val="88498176"/>
        <c:axId val="88499712"/>
        <c:axId val="0"/>
      </c:bar3DChart>
      <c:catAx>
        <c:axId val="88498176"/>
        <c:scaling>
          <c:orientation val="minMax"/>
        </c:scaling>
        <c:delete val="0"/>
        <c:axPos val="b"/>
        <c:majorGridlines/>
        <c:min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8499712"/>
        <c:crosses val="autoZero"/>
        <c:auto val="1"/>
        <c:lblAlgn val="ctr"/>
        <c:lblOffset val="100"/>
        <c:tickMarkSkip val="10000"/>
        <c:noMultiLvlLbl val="1"/>
      </c:catAx>
      <c:valAx>
        <c:axId val="88499712"/>
        <c:scaling>
          <c:orientation val="minMax"/>
          <c:max val="400000"/>
          <c:min val="0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low"/>
        <c:txPr>
          <a:bodyPr/>
          <a:lstStyle/>
          <a:p>
            <a:pPr>
              <a:defRPr b="0"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  <c:crossAx val="88498176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2015 </a:t>
            </a:r>
            <a:r>
              <a:rPr lang="en-US" sz="24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- </a:t>
            </a:r>
            <a:r>
              <a:rPr lang="en-US" sz="24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2016 </a:t>
            </a:r>
            <a:endParaRPr lang="en-US" sz="24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c:rich>
      </c:tx>
      <c:layout>
        <c:manualLayout>
          <c:xMode val="edge"/>
          <c:yMode val="edge"/>
          <c:x val="0.35814242298660037"/>
          <c:y val="1.94682609118304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664180135377814E-2"/>
          <c:y val="0.261305045202683"/>
          <c:w val="0.34557480314960631"/>
          <c:h val="0.69419431822123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2014-2015 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4.1975065616797896E-3"/>
                  <c:y val="1.459435359041658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 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894794400699912E-2"/>
                  <c:y val="9.96343966619557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85190934079631E-2"/>
                  <c:y val="0.1107820745893918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82%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Regular Instruction</c:v>
                </c:pt>
                <c:pt idx="1">
                  <c:v>Administration &amp; Business Support</c:v>
                </c:pt>
                <c:pt idx="2">
                  <c:v>Student Support Services (SPED)</c:v>
                </c:pt>
                <c:pt idx="3">
                  <c:v>Operations and Services</c:v>
                </c:pt>
                <c:pt idx="4">
                  <c:v>Salaries/Wages/Benefits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latin typeface="Meiryo" pitchFamily="34" charset="-128"/>
                <a:ea typeface="Meiryo" pitchFamily="34" charset="-128"/>
                <a:cs typeface="Meiryo" pitchFamily="34" charset="-128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901008426578256"/>
          <c:y val="0.14690847671818796"/>
          <c:w val="0.58423594419118663"/>
          <c:h val="0.85309152328181204"/>
        </c:manualLayout>
      </c:layout>
      <c:overlay val="0"/>
    </c:legend>
    <c:plotVisOnly val="1"/>
    <c:dispBlanksAs val="gap"/>
    <c:showDLblsOverMax val="0"/>
  </c:chart>
  <c:spPr>
    <a:solidFill>
      <a:srgbClr val="002060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61116514371605"/>
          <c:y val="6.3277116792119045E-2"/>
          <c:w val="0.93390346599424312"/>
          <c:h val="0.809133177517075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1722080612169017E-2"/>
                  <c:y val="7.378126192375733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13.26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50418045337636E-2"/>
                  <c:y val="2.1520829720073471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5.07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06415852278144E-2"/>
                  <c:y val="1.4913316452183566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8.46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08846418097831E-3"/>
                  <c:y val="-1.2628950015609282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21.0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80664317805923E-2"/>
                  <c:y val="1.0572687224669596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20.86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286463093727711E-2"/>
                  <c:y val="-1.8966734885011619E-2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.46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510385756676561E-2"/>
                  <c:y val="9.6852300242130755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20.86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3175891960092525E-2"/>
                  <c:y val="9.6852300242130755E-3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rPr>
                      <a:t>20.86</a:t>
                    </a:r>
                    <a:endParaRPr lang="en-US" sz="4000" b="1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13.26</c:v>
                </c:pt>
                <c:pt idx="1">
                  <c:v>5.07</c:v>
                </c:pt>
                <c:pt idx="2">
                  <c:v>8.4600000000000009</c:v>
                </c:pt>
                <c:pt idx="3">
                  <c:v>21</c:v>
                </c:pt>
                <c:pt idx="4">
                  <c:v>20.86</c:v>
                </c:pt>
                <c:pt idx="5">
                  <c:v>0.46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655616"/>
        <c:axId val="99220864"/>
        <c:axId val="0"/>
      </c:bar3DChart>
      <c:catAx>
        <c:axId val="9665561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99220864"/>
        <c:crosses val="autoZero"/>
        <c:auto val="1"/>
        <c:lblAlgn val="ctr"/>
        <c:lblOffset val="100"/>
        <c:noMultiLvlLbl val="0"/>
      </c:catAx>
      <c:valAx>
        <c:axId val="99220864"/>
        <c:scaling>
          <c:orientation val="minMax"/>
          <c:max val="25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96655616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65966754155734E-2"/>
          <c:y val="4.4817093898504981E-2"/>
          <c:w val="0.60251329756346828"/>
          <c:h val="0.8297940642035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2014-15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346</c:v>
                </c:pt>
                <c:pt idx="1">
                  <c:v>175</c:v>
                </c:pt>
                <c:pt idx="2">
                  <c:v>315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2015-16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344</c:v>
                </c:pt>
                <c:pt idx="1">
                  <c:v>180</c:v>
                </c:pt>
                <c:pt idx="2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01344"/>
        <c:axId val="94202880"/>
      </c:barChart>
      <c:catAx>
        <c:axId val="9420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4202880"/>
        <c:crosses val="autoZero"/>
        <c:auto val="1"/>
        <c:lblAlgn val="ctr"/>
        <c:lblOffset val="100"/>
        <c:noMultiLvlLbl val="0"/>
      </c:catAx>
      <c:valAx>
        <c:axId val="9420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0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06646517670134"/>
          <c:y val="0.32376953761837041"/>
          <c:w val="0.30145866722411913"/>
          <c:h val="0.509804433036178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0.14159</cdr:x>
      <cdr:y>0.11538</cdr:y>
    </cdr:from>
    <cdr:to>
      <cdr:x>0.20354</cdr:x>
      <cdr:y>0.19231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457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0.12121</cdr:x>
      <cdr:y>0.0674</cdr:y>
    </cdr:from>
    <cdr:to>
      <cdr:x>0.18316</cdr:x>
      <cdr:y>0.16356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399" y="242887"/>
          <a:ext cx="467339" cy="346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346</a:t>
          </a:r>
          <a:endParaRPr lang="en-US" sz="1800" b="1" dirty="0">
            <a:latin typeface="Century Schoolbook" pitchFamily="18" charset="0"/>
          </a:endParaRPr>
        </a:p>
      </cdr:txBody>
    </cdr:sp>
  </cdr:relSizeAnchor>
  <cdr:relSizeAnchor xmlns:cdr="http://schemas.openxmlformats.org/drawingml/2006/chartDrawing">
    <cdr:from>
      <cdr:x>0.08081</cdr:x>
      <cdr:y>0.0674</cdr:y>
    </cdr:from>
    <cdr:to>
      <cdr:x>0.18701</cdr:x>
      <cdr:y>0.14432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599" y="242887"/>
          <a:ext cx="801152" cy="27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0.18182</cdr:x>
      <cdr:y>0.0674</cdr:y>
    </cdr:from>
    <cdr:to>
      <cdr:x>0.31313</cdr:x>
      <cdr:y>0.15198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71599" y="242887"/>
          <a:ext cx="990562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344</a:t>
          </a:r>
          <a:endParaRPr lang="en-US" sz="1800" b="1" dirty="0">
            <a:latin typeface="Century Schoolbook" pitchFamily="18" charset="0"/>
          </a:endParaRPr>
        </a:p>
      </cdr:txBody>
    </cdr:sp>
  </cdr:relSizeAnchor>
  <cdr:relSizeAnchor xmlns:cdr="http://schemas.openxmlformats.org/drawingml/2006/chartDrawing">
    <cdr:from>
      <cdr:x>0.31313</cdr:x>
      <cdr:y>0.42687</cdr:y>
    </cdr:from>
    <cdr:to>
      <cdr:x>0.41048</cdr:x>
      <cdr:y>0.50379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62199" y="1538287"/>
          <a:ext cx="734389" cy="27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175</a:t>
          </a:r>
          <a:endParaRPr lang="en-US" sz="1800" b="1" dirty="0">
            <a:latin typeface="Century Schoolbook" pitchFamily="18" charset="0"/>
          </a:endParaRPr>
        </a:p>
      </cdr:txBody>
    </cdr:sp>
  </cdr:relSizeAnchor>
  <cdr:relSizeAnchor xmlns:cdr="http://schemas.openxmlformats.org/drawingml/2006/chartDrawing">
    <cdr:from>
      <cdr:x>0.37374</cdr:x>
      <cdr:y>0.42687</cdr:y>
    </cdr:from>
    <cdr:to>
      <cdr:x>0.51533</cdr:x>
      <cdr:y>0.51145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19399" y="1538287"/>
          <a:ext cx="1068127" cy="304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180</a:t>
          </a:r>
          <a:endParaRPr lang="en-US" sz="1800" b="1" dirty="0">
            <a:latin typeface="Century Schoolbook" pitchFamily="18" charset="0"/>
          </a:endParaRPr>
        </a:p>
      </cdr:txBody>
    </cdr:sp>
  </cdr:relSizeAnchor>
  <cdr:relSizeAnchor xmlns:cdr="http://schemas.openxmlformats.org/drawingml/2006/chartDrawing">
    <cdr:from>
      <cdr:x>0.54867</cdr:x>
      <cdr:y>0.09615</cdr:y>
    </cdr:from>
    <cdr:to>
      <cdr:x>0.65487</cdr:x>
      <cdr:y>0.32692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244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0.51515</cdr:x>
      <cdr:y>0.13084</cdr:y>
    </cdr:from>
    <cdr:to>
      <cdr:x>0.64903</cdr:x>
      <cdr:y>0.20776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86199" y="471487"/>
          <a:ext cx="1009964" cy="27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315</a:t>
          </a:r>
          <a:endParaRPr lang="en-US" sz="1800" b="1" dirty="0">
            <a:latin typeface="Century Schoolbook" pitchFamily="18" charset="0"/>
          </a:endParaRPr>
        </a:p>
      </cdr:txBody>
    </cdr:sp>
  </cdr:relSizeAnchor>
  <cdr:relSizeAnchor xmlns:cdr="http://schemas.openxmlformats.org/drawingml/2006/chartDrawing">
    <cdr:from>
      <cdr:x>0.57576</cdr:x>
      <cdr:y>0.15198</cdr:y>
    </cdr:from>
    <cdr:to>
      <cdr:x>0.7439</cdr:x>
      <cdr:y>0.2289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43399" y="547687"/>
          <a:ext cx="1268414" cy="27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entury Schoolbook" pitchFamily="18" charset="0"/>
            </a:rPr>
            <a:t>303</a:t>
          </a:r>
          <a:endParaRPr lang="en-US" sz="1800" b="1" dirty="0">
            <a:latin typeface="Century Schoolbook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55C0-BE3E-4ACD-AF2C-7EC494D96652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D782-6F43-4DEE-9144-C3ECED7A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D8E8EF8-FEC6-45BD-8395-A0638CE2781A}" type="datetimeFigureOut">
              <a:rPr lang="en-US" smtClean="0"/>
              <a:t>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91A17B-90DD-49CA-8711-9B2AE10D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3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EB66-9590-4A46-9866-B46E0B7F84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38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defTabSz="915838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defTabSz="915838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defTabSz="915838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defTabSz="915838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defTabSz="91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defTabSz="91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defTabSz="91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defTabSz="91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64C0D1-FB33-44A1-9138-EF5A3BC4C586}" type="slidenum">
              <a:rPr lang="en-US">
                <a:latin typeface="Tahoma" pitchFamily="34" charset="0"/>
              </a:rPr>
              <a:pPr/>
              <a:t>10</a:t>
            </a:fld>
            <a:endParaRPr lang="en-US" dirty="0">
              <a:latin typeface="Tahom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A17B-90DD-49CA-8711-9B2AE10D9E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0C1040-2D9E-4243-A4CD-370823B86AF2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C816-170A-4BE0-A9FB-B4DAA40B93B5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6B9D-C248-4E00-8AD6-FA925D9DDEBD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1AED-99A3-4D51-89AF-ED5C32F3F979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1F7B-C94A-41D1-91E8-9E0B6296F33E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B4E-0137-49AC-B81A-95D07EB53478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5E12-11D0-4CB4-BD88-6A230272F0AA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84CD-0509-4CE3-8048-1B5422F44C69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9E03-D81C-431E-B210-7C2A8B179B75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347E0C-6697-482C-8328-C721D868A823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4B7490E-0471-434F-9B6E-2209A4D90D23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0C4A51-A86E-40A7-A777-9E2222811B9D}" type="datetime1">
              <a:rPr lang="en-US" smtClean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5F5D74-F83A-42CA-8255-35D9538961F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458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clker.com/clipart-4583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heckt\Pictures\Budget Book Cover 2014-2015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6899" y="-190501"/>
            <a:ext cx="5410200" cy="746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5000" y="2057400"/>
            <a:ext cx="51765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BOLTON PUBLIC SCHOOLS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Superintendent’s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Budget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2015 - 2016</a:t>
            </a:r>
            <a:endParaRPr lang="en-US" sz="32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6334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January 29, 2015</a:t>
            </a:r>
            <a:endParaRPr lang="en-US" sz="2800" b="1" dirty="0">
              <a:solidFill>
                <a:schemeClr val="bg1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9"/>
          <p:cNvSpPr>
            <a:spLocks noChangeArrowheads="1"/>
          </p:cNvSpPr>
          <p:nvPr/>
        </p:nvSpPr>
        <p:spPr bwMode="auto">
          <a:xfrm>
            <a:off x="381000" y="1868912"/>
            <a:ext cx="8458200" cy="838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Century Schoolbook" pitchFamily="18" charset="0"/>
                <a:cs typeface="Calibri" pitchFamily="34" charset="0"/>
              </a:rPr>
              <a:t>            </a:t>
            </a:r>
            <a:r>
              <a:rPr lang="en-US" sz="28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ECS – Education Cost </a:t>
            </a:r>
            <a:r>
              <a:rPr lang="en-US" sz="2800" b="1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Sharing Grant</a:t>
            </a:r>
          </a:p>
        </p:txBody>
      </p:sp>
      <p:pic>
        <p:nvPicPr>
          <p:cNvPr id="17415" name="Picture 18" descr="Target With Arrow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1066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22"/>
          <p:cNvSpPr>
            <a:spLocks noChangeArrowheads="1"/>
          </p:cNvSpPr>
          <p:nvPr/>
        </p:nvSpPr>
        <p:spPr bwMode="auto">
          <a:xfrm>
            <a:off x="381000" y="3200400"/>
            <a:ext cx="8458200" cy="9144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 smtClean="0">
                <a:latin typeface="Century Schoolbook" pitchFamily="18" charset="0"/>
                <a:cs typeface="Calibri" pitchFamily="34" charset="0"/>
              </a:rPr>
              <a:t>                </a:t>
            </a:r>
            <a:r>
              <a:rPr lang="en-US" sz="28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Columbia Enrollment/Tuition</a:t>
            </a:r>
            <a:endParaRPr lang="en-US" sz="2800" b="1" dirty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7419" name="Picture 23" descr="Target With Arrow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1" y="2923864"/>
            <a:ext cx="1066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381000" y="4598742"/>
            <a:ext cx="8458200" cy="97020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2800" b="1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Health Insurance</a:t>
            </a:r>
          </a:p>
        </p:txBody>
      </p:sp>
      <p:pic>
        <p:nvPicPr>
          <p:cNvPr id="13" name="Picture 23" descr="Target With Arrow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4" y="4419600"/>
            <a:ext cx="1066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570" y="304800"/>
            <a:ext cx="8381260" cy="12954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Critical Moving Targets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Projected Revenue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21815"/>
              </p:ext>
            </p:extLst>
          </p:nvPr>
        </p:nvGraphicFramePr>
        <p:xfrm>
          <a:off x="838201" y="1600199"/>
          <a:ext cx="7543800" cy="454968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996355"/>
                <a:gridCol w="1547445"/>
              </a:tblGrid>
              <a:tr h="4523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Schoolbook" pitchFamily="18" charset="0"/>
                        </a:rPr>
                        <a:t>Revenue Source</a:t>
                      </a:r>
                      <a:endParaRPr lang="en-US" sz="2000" dirty="0">
                        <a:latin typeface="Century Schoolbook" pitchFamily="18" charset="0"/>
                      </a:endParaRPr>
                    </a:p>
                  </a:txBody>
                  <a:tcPr marL="63549" marR="6354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Schoolbook" pitchFamily="18" charset="0"/>
                        </a:rPr>
                        <a:t>Amount</a:t>
                      </a:r>
                      <a:endParaRPr lang="en-US" sz="2000" dirty="0">
                        <a:latin typeface="Century Schoolbook" pitchFamily="18" charset="0"/>
                      </a:endParaRPr>
                    </a:p>
                  </a:txBody>
                  <a:tcPr marL="63549" marR="63549">
                    <a:solidFill>
                      <a:srgbClr val="002060"/>
                    </a:solidFill>
                  </a:tcPr>
                </a:tc>
              </a:tr>
              <a:tr h="4523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Federal Grants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$209,559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  <a:tr h="45239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*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State Grants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$696,775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  <a:tr h="7913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Erase Grant (Substance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 Abuse/Reduction of Tobacco Use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$2,285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  <a:tr h="4523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Total Projected Grant Award: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$908,619</a:t>
                      </a:r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  <a:tr h="45239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  <a:tr h="149638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*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State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Century Schoolbook" pitchFamily="18" charset="0"/>
                        </a:rPr>
                        <a:t> Grants (Choice monies) are used to pay the tuition for Bolton students attending state magnet and agricultural schools and this total is projected to be $166,100.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entury Schoolbook" pitchFamily="18" charset="0"/>
                      </a:endParaRPr>
                    </a:p>
                  </a:txBody>
                  <a:tcPr marL="63549" marR="63549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Enrollment Comparison</a:t>
            </a:r>
            <a:endParaRPr lang="en-US" sz="44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7959"/>
              </p:ext>
            </p:extLst>
          </p:nvPr>
        </p:nvGraphicFramePr>
        <p:xfrm>
          <a:off x="838201" y="2119313"/>
          <a:ext cx="7543800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 hidden="1"/>
          <p:cNvSpPr txBox="1"/>
          <p:nvPr/>
        </p:nvSpPr>
        <p:spPr>
          <a:xfrm>
            <a:off x="3276600" y="472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7583"/>
            <a:ext cx="7848599" cy="78261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Projected </a:t>
            </a:r>
            <a:r>
              <a:rPr lang="en-US" sz="36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olumbia </a:t>
            </a:r>
            <a:r>
              <a:rPr lang="en-US" sz="36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E</a:t>
            </a:r>
            <a:r>
              <a:rPr lang="en-US" sz="36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nrollment</a:t>
            </a:r>
            <a:endParaRPr lang="en-US" sz="36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773610"/>
              </p:ext>
            </p:extLst>
          </p:nvPr>
        </p:nvGraphicFramePr>
        <p:xfrm>
          <a:off x="838200" y="1676400"/>
          <a:ext cx="7467599" cy="404085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33799"/>
                <a:gridCol w="77787"/>
                <a:gridCol w="77787"/>
                <a:gridCol w="855663"/>
                <a:gridCol w="1322388"/>
                <a:gridCol w="1400175"/>
              </a:tblGrid>
              <a:tr h="9144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smtClean="0">
                          <a:effectLst/>
                        </a:rPr>
                        <a:t>YEAR</a:t>
                      </a: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Berlin Sans FB Demi"/>
                      </a:endParaRP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14 -15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15 -16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>
                    <a:solidFill>
                      <a:srgbClr val="00206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Columbia Enrollment in Grade 8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Projected</a:t>
                      </a:r>
                      <a:r>
                        <a:rPr lang="en-US" sz="20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Columbia Enrollment</a:t>
                      </a:r>
                      <a:endParaRPr lang="en-US" sz="2000" b="1" i="1" u="none" strike="noStrike" dirty="0" smtClean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   9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  <a:tr h="510449"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 10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  <a:tr h="469271">
                <a:tc>
                  <a:txBody>
                    <a:bodyPr/>
                    <a:lstStyle/>
                    <a:p>
                      <a:pPr algn="ctr" fontAlgn="b"/>
                      <a:endParaRPr lang="en-US" sz="8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 11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  <a:tr h="469271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Berlin Sans FB Dem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 12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  <a:tr h="610662">
                <a:tc>
                  <a:txBody>
                    <a:bodyPr/>
                    <a:lstStyle/>
                    <a:p>
                      <a:pPr algn="ctr" fontAlgn="b"/>
                      <a:endParaRPr lang="en-US" sz="1200" b="1" i="1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en-US" sz="32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53</a:t>
                      </a:r>
                      <a:endParaRPr lang="en-US" sz="3200" b="1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903" marR="7903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Projected Columbia Tuition</a:t>
            </a:r>
            <a:endParaRPr lang="en-US" sz="36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45353"/>
              </p:ext>
            </p:extLst>
          </p:nvPr>
        </p:nvGraphicFramePr>
        <p:xfrm>
          <a:off x="762001" y="2119313"/>
          <a:ext cx="7620000" cy="19899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4336"/>
                <a:gridCol w="1920044"/>
                <a:gridCol w="1782898"/>
                <a:gridCol w="1722722"/>
              </a:tblGrid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67593" marR="6759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 General</a:t>
                      </a:r>
                      <a:r>
                        <a:rPr lang="en-US" baseline="0" dirty="0" smtClean="0"/>
                        <a:t> Fund</a:t>
                      </a:r>
                      <a:endParaRPr lang="en-US" dirty="0"/>
                    </a:p>
                  </a:txBody>
                  <a:tcPr marL="67593" marR="6759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 BHS Bond</a:t>
                      </a:r>
                      <a:endParaRPr lang="en-US" dirty="0"/>
                    </a:p>
                  </a:txBody>
                  <a:tcPr marL="67593" marR="6759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 marL="67593" marR="67593">
                    <a:solidFill>
                      <a:srgbClr val="002060"/>
                    </a:solidFill>
                  </a:tcPr>
                </a:tc>
              </a:tr>
              <a:tr h="1349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Projected for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2015 - 2016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7593" marR="67593"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$123,586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7593" marR="67593"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$494,345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7593" marR="67593"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$617,931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67593" marR="67593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Columbia Tuition - $11,659.07 per student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4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1"/>
            <a:ext cx="7619999" cy="1066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BUDGET PRIORITY #1</a:t>
            </a:r>
            <a:endParaRPr lang="en-US" sz="48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122869"/>
          </a:xfrm>
        </p:spPr>
        <p:txBody>
          <a:bodyPr>
            <a:normAutofit/>
          </a:bodyPr>
          <a:lstStyle/>
          <a:p>
            <a:pPr marL="68263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CT Core Alignment </a:t>
            </a:r>
            <a:endParaRPr lang="en-US" sz="1200" b="1" dirty="0" smtClean="0">
              <a:solidFill>
                <a:srgbClr val="C0000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68263" indent="0"/>
            <a:endParaRPr lang="en-US" sz="800" b="1" dirty="0" smtClean="0">
              <a:solidFill>
                <a:srgbClr val="0070C0"/>
              </a:solidFill>
              <a:latin typeface="Century Schoolbook" pitchFamily="18" charset="0"/>
              <a:cs typeface="Calibri" pitchFamily="34" charset="0"/>
            </a:endParaRPr>
          </a:p>
          <a:p>
            <a:pPr marL="639763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Curriculum Materials</a:t>
            </a:r>
          </a:p>
          <a:p>
            <a:pPr marL="639763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Professional Development (budget and grant funded)</a:t>
            </a:r>
          </a:p>
          <a:p>
            <a:pPr marL="639763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Technology Upgrades (budget and grant funded)</a:t>
            </a:r>
          </a:p>
          <a:p>
            <a:pPr marL="68263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82613" indent="-514350" algn="ctr">
              <a:buAutoNum type="arabicPeriod"/>
            </a:pPr>
            <a:endParaRPr lang="en-US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1"/>
            <a:ext cx="7619999" cy="1066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BUDGET PRIORITY #2</a:t>
            </a:r>
            <a:endParaRPr lang="en-US" sz="48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648200"/>
          </a:xfrm>
        </p:spPr>
        <p:txBody>
          <a:bodyPr>
            <a:normAutofit/>
          </a:bodyPr>
          <a:lstStyle/>
          <a:p>
            <a:pPr marL="68263" indent="0"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High Performance Outcomes</a:t>
            </a:r>
          </a:p>
          <a:p>
            <a:pPr marL="639763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Maintain BPS as a High Performing School District</a:t>
            </a:r>
          </a:p>
          <a:p>
            <a:pPr marL="639763" indent="-5715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Provide the tools to deepen our monitoring, analysis, planning and actions for improvement</a:t>
            </a:r>
          </a:p>
          <a:p>
            <a:pPr marL="639763" indent="-571500">
              <a:buFont typeface="Arial" pitchFamily="34" charset="0"/>
              <a:buChar char="•"/>
            </a:pPr>
            <a:endParaRPr lang="en-US" sz="3200" b="1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639763" indent="-571500">
              <a:buFont typeface="Arial" pitchFamily="34" charset="0"/>
              <a:buChar char="•"/>
            </a:pPr>
            <a:endParaRPr lang="en-US" sz="4400" b="1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639763" indent="-571500">
              <a:buFont typeface="Arial" pitchFamily="34" charset="0"/>
              <a:buChar char="•"/>
            </a:pPr>
            <a:endParaRPr lang="en-US" sz="3600" b="1" dirty="0" smtClean="0">
              <a:solidFill>
                <a:srgbClr val="0070C0"/>
              </a:solidFill>
              <a:latin typeface="Century Schoolbook" pitchFamily="18" charset="0"/>
              <a:cs typeface="Calibri" pitchFamily="34" charset="0"/>
            </a:endParaRPr>
          </a:p>
          <a:p>
            <a:pPr marL="68263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82613" indent="-514350" algn="ctr">
              <a:buAutoNum type="arabicPeriod"/>
            </a:pPr>
            <a:endParaRPr lang="en-US" sz="1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219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of Achievement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267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Bolton </a:t>
            </a:r>
            <a:r>
              <a:rPr lang="en-US" sz="240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High School </a:t>
            </a:r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recognized in the </a:t>
            </a:r>
            <a:r>
              <a:rPr lang="en-US" sz="2400" i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Daily Beast’s </a:t>
            </a:r>
            <a:r>
              <a:rPr lang="en-US" sz="2400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2014 Top High Schools - </a:t>
            </a:r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#230 in USA</a:t>
            </a:r>
          </a:p>
          <a:p>
            <a:pPr marL="0" lvl="1" indent="0">
              <a:buNone/>
            </a:pPr>
            <a:endParaRPr lang="en-US" sz="24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Bolton 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High School recognized as one of </a:t>
            </a:r>
            <a:r>
              <a:rPr lang="en-US" b="1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America’s Best High Schools </a:t>
            </a:r>
            <a:r>
              <a:rPr lang="en-US" i="1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by U.S. News and World Report </a:t>
            </a:r>
            <a:r>
              <a:rPr lang="en-US" i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- </a:t>
            </a:r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#29 in CT and#945 in USA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1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1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</a:t>
            </a:r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Achievement</a:t>
            </a:r>
            <a:endParaRPr lang="en-US" sz="4000" b="1" dirty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91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Over the last 5 years:</a:t>
            </a:r>
          </a:p>
          <a:p>
            <a:pPr marL="0" lvl="0" indent="0">
              <a:buNone/>
            </a:pPr>
            <a:endParaRPr lang="en-US" sz="1200" b="1" dirty="0" smtClean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94% 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of students taking an AP test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passed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98% pass rate of students taking A.P. European History over the last 11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years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97% pass rate of students taking AP U.S. History over the last 11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years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100% pass rate of students taking A.P. English Literature over the last 2 years</a:t>
            </a:r>
          </a:p>
          <a:p>
            <a:pPr marL="0" indent="0"/>
            <a:endParaRPr lang="en-US" sz="800" b="0" i="1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1"/>
            <a:ext cx="7772400" cy="1371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</a:t>
            </a:r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Achievement</a:t>
            </a:r>
            <a:endParaRPr lang="en-US" sz="4000" b="1" dirty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Over the last 5 years: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22 students have been recognized as AP Scholars by the College Board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 students have been recognized as AP Scholars with Honor or Distinction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 National History Day Finalists </a:t>
            </a:r>
            <a:endParaRPr lang="en-US" dirty="0" smtClean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endParaRPr lang="en-US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/>
            <a:endParaRPr lang="en-US" sz="800" b="0" i="1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52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</a:br>
            <a:r>
              <a:rPr lang="en-US" sz="44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District Goals</a:t>
            </a:r>
            <a:endParaRPr lang="en-US" sz="44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495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Encourage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 positive and accepting culture in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all schools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for students,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staff,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and our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community.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Promote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learning environments that prepare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students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for college, careers, and life in the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21</a:t>
            </a:r>
            <a:r>
              <a:rPr lang="en-US" sz="2800" b="0" baseline="300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century.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Review </a:t>
            </a:r>
            <a:r>
              <a:rPr lang="en-US" sz="2800" b="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and update board policies </a:t>
            </a:r>
            <a:r>
              <a:rPr lang="en-US" sz="2800" b="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and regulations. </a:t>
            </a:r>
            <a:endParaRPr lang="en-US" sz="2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1"/>
            <a:ext cx="7696200" cy="11429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</a:t>
            </a: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72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</a:t>
            </a:r>
            <a:r>
              <a:rPr lang="en-US" baseline="300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rd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place finish at annual Connecticut Poetry Out Loud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competition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18 students placed in the top five at FBLA State Competition over the last 3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years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Science Envirothon team finished 7</a:t>
            </a:r>
            <a:r>
              <a:rPr lang="en-US" baseline="3000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th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in state of CT –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2014</a:t>
            </a:r>
          </a:p>
          <a:p>
            <a:pPr marL="0" lvl="0" indent="0">
              <a:buNone/>
            </a:pPr>
            <a:endParaRPr lang="en-US" sz="9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93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% students passed Accuplacer providing opportunity to earn college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credit</a:t>
            </a:r>
          </a:p>
          <a:p>
            <a:pPr marL="0" lvl="0" indent="0">
              <a:buNone/>
            </a:pPr>
            <a:endParaRPr lang="en-US" sz="800" dirty="0" smtClean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Algebra 2 Math Team placed 1</a:t>
            </a:r>
            <a:r>
              <a:rPr lang="en-US" baseline="3000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and 3</a:t>
            </a:r>
            <a:r>
              <a:rPr lang="en-US" baseline="30000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rd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at 2013 f(x) Factor Competition</a:t>
            </a:r>
          </a:p>
          <a:p>
            <a:pPr lvl="0"/>
            <a:endParaRPr lang="en-US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2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09601"/>
            <a:ext cx="7696200" cy="9143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</a:t>
            </a: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of Achievement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Student Leadership/Citizenship:</a:t>
            </a:r>
          </a:p>
          <a:p>
            <a:pPr lvl="0"/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State </a:t>
            </a:r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Student Council Community Service Chair 2012 –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2014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Student Representative to the State Board of Education –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2013</a:t>
            </a:r>
          </a:p>
          <a:p>
            <a:pPr marL="0" lvl="0" indent="0">
              <a:buNone/>
            </a:pPr>
            <a:endParaRPr lang="en-US" sz="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BHS Student Council earned Gold Award for Commitment and Service to the Bolton Community </a:t>
            </a:r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– 2014</a:t>
            </a:r>
          </a:p>
          <a:p>
            <a:pPr lvl="0"/>
            <a:endParaRPr lang="en-US" dirty="0" smtClean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0"/>
            <a:r>
              <a:rPr lang="en-US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BCS and BHS supported local food drives and families in need</a:t>
            </a:r>
            <a:endParaRPr lang="en-US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8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BPS Record of Achievement</a:t>
            </a:r>
            <a:endParaRPr lang="en-US" sz="4000" b="1" dirty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67600" cy="4038600"/>
          </a:xfrm>
        </p:spPr>
        <p:txBody>
          <a:bodyPr>
            <a:noAutofit/>
          </a:bodyPr>
          <a:lstStyle/>
          <a:p>
            <a:pPr marL="0" indent="0"/>
            <a:endParaRPr lang="en-US" sz="800" b="0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Student Athletes:</a:t>
            </a:r>
          </a:p>
          <a:p>
            <a:pPr marL="0" indent="0"/>
            <a:r>
              <a:rPr lang="en-US" sz="28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2 </a:t>
            </a:r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State </a:t>
            </a:r>
            <a:r>
              <a:rPr lang="en-US" sz="28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Championships</a:t>
            </a:r>
          </a:p>
          <a:p>
            <a:pPr marL="0" indent="0"/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5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CIAC 2</a:t>
            </a:r>
            <a:r>
              <a:rPr lang="en-US" sz="2800" b="0" baseline="300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nd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Runners-up</a:t>
            </a:r>
          </a:p>
          <a:p>
            <a:pPr marL="0" indent="0"/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5 NCCC Championships</a:t>
            </a:r>
          </a:p>
          <a:p>
            <a:pPr marL="0" indent="0"/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 All New England Athletes</a:t>
            </a:r>
          </a:p>
          <a:p>
            <a:pPr marL="0" indent="0"/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30 All State Athletes</a:t>
            </a:r>
          </a:p>
          <a:p>
            <a:pPr marL="0" indent="0"/>
            <a:r>
              <a:rPr lang="en-US" sz="28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50+ All NCCC Athletes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b="0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0" dirty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0" indent="0"/>
            <a:endParaRPr lang="en-US" sz="800" b="0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9144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2015 Budget </a:t>
            </a:r>
            <a:r>
              <a:rPr lang="en-US" sz="4000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chedule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57200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January </a:t>
            </a:r>
            <a:r>
              <a:rPr lang="en-US" sz="46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29, 2015</a:t>
            </a: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Superintendent’s FY 2016 		(6:30 pm)		Budget Presentation</a:t>
            </a:r>
          </a:p>
          <a:p>
            <a:pPr marL="0" indent="0">
              <a:spcBef>
                <a:spcPts val="0"/>
              </a:spcBef>
            </a:pPr>
            <a:endParaRPr lang="en-US" sz="42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February 5, 2015		Budget Workshop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(6:00 pm)</a:t>
            </a:r>
          </a:p>
          <a:p>
            <a:pPr marL="0" indent="0">
              <a:spcBef>
                <a:spcPts val="0"/>
              </a:spcBef>
            </a:pPr>
            <a:endParaRPr lang="en-US" sz="42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February 12, 2015	</a:t>
            </a:r>
            <a:r>
              <a:rPr lang="en-US" sz="46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Budget Workshop (after 		(</a:t>
            </a:r>
            <a:r>
              <a:rPr lang="en-US" sz="460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6:30 pm) </a:t>
            </a:r>
            <a:r>
              <a:rPr lang="en-US" sz="46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BOE Meeting) </a:t>
            </a:r>
            <a:r>
              <a:rPr lang="en-US" sz="4600" b="0" dirty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endParaRPr lang="en-US" sz="46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	</a:t>
            </a:r>
            <a:endParaRPr lang="en-US" sz="42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February </a:t>
            </a:r>
            <a:r>
              <a:rPr lang="en-US" sz="46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19</a:t>
            </a: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 2015	Budget Workshop -  		(6:00 pm)		FY 2016 Budget Approval</a:t>
            </a:r>
            <a:endParaRPr lang="en-US" sz="40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2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March 15, 2015		Budget Due to BOF</a:t>
            </a:r>
          </a:p>
          <a:p>
            <a:pPr marL="0" indent="0">
              <a:spcBef>
                <a:spcPts val="0"/>
              </a:spcBef>
              <a:buNone/>
            </a:pPr>
            <a:endParaRPr lang="en-US" sz="4600" dirty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600" b="0" dirty="0" smtClean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600" b="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All workshops take place in BOE Conference Room.</a:t>
            </a:r>
          </a:p>
          <a:p>
            <a:pPr marL="0" indent="0"/>
            <a:endParaRPr lang="en-US" sz="2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553" y="54102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latin typeface="Century Schoolboo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0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1447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200" dirty="0" smtClean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Superintendent’s Budget  </a:t>
            </a:r>
            <a:b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2015 - 2016</a:t>
            </a:r>
            <a:r>
              <a:rPr lang="en-US" sz="3200" dirty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Century Schoolbook" pitchFamily="18" charset="0"/>
                <a:cs typeface="Calibri" pitchFamily="34" charset="0"/>
              </a:rPr>
            </a:br>
            <a:endParaRPr lang="en-US" sz="3200" b="1" dirty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543800" cy="2971800"/>
          </a:xfrm>
        </p:spPr>
        <p:txBody>
          <a:bodyPr>
            <a:noAutofit/>
          </a:bodyPr>
          <a:lstStyle/>
          <a:p>
            <a:pPr marL="0" indent="0"/>
            <a:endParaRPr lang="en-US" sz="800" b="0" i="1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0" indent="0"/>
            <a:endParaRPr lang="en-US" sz="800" b="0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0" indent="0">
              <a:buNone/>
            </a:pPr>
            <a:endParaRPr lang="en-US" sz="800" b="0" dirty="0" smtClean="0">
              <a:solidFill>
                <a:srgbClr val="002060"/>
              </a:solidFill>
              <a:latin typeface="Century Schoolbook" pitchFamily="18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Excellence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I</a:t>
            </a:r>
            <a:r>
              <a:rPr lang="en-US" sz="3600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nnovation 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Continuous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17583"/>
            <a:ext cx="7619999" cy="108741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2015 - 2016 </a:t>
            </a:r>
            <a:b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Proposed Budget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667000"/>
            <a:ext cx="6196405" cy="3056068"/>
          </a:xfrm>
        </p:spPr>
        <p:txBody>
          <a:bodyPr>
            <a:normAutofit lnSpcReduction="10000"/>
          </a:bodyPr>
          <a:lstStyle/>
          <a:p>
            <a:pPr marL="617220" indent="-5715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$13,746,190</a:t>
            </a:r>
          </a:p>
          <a:p>
            <a:pPr marL="45720" indent="0">
              <a:buNone/>
            </a:pPr>
            <a:endParaRPr lang="en-US" sz="3600" b="1" dirty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617220" indent="-5715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3.4% Increase </a:t>
            </a:r>
          </a:p>
          <a:p>
            <a:pPr marL="45720" indent="0"/>
            <a:endParaRPr lang="en-US" sz="3600" b="1" dirty="0">
              <a:solidFill>
                <a:srgbClr val="00206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617220" indent="-5715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$452,051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Distribution of Increase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696323"/>
              </p:ext>
            </p:extLst>
          </p:nvPr>
        </p:nvGraphicFramePr>
        <p:xfrm>
          <a:off x="-1073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1"/>
            <a:ext cx="8153399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School District Proposed Budget Summary </a:t>
            </a:r>
            <a:endParaRPr lang="en-US" sz="4000" b="1" dirty="0">
              <a:solidFill>
                <a:srgbClr val="00006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74812"/>
              </p:ext>
            </p:extLst>
          </p:nvPr>
        </p:nvGraphicFramePr>
        <p:xfrm>
          <a:off x="914400" y="19050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Budget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19257"/>
            <a:ext cx="7467600" cy="36038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Reinstating Elementary World Language</a:t>
            </a:r>
          </a:p>
          <a:p>
            <a:pPr lvl="2"/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Additional $88,575 = .67% increase</a:t>
            </a:r>
          </a:p>
          <a:p>
            <a:pPr marL="0" indent="0">
              <a:buNone/>
            </a:pPr>
            <a:endParaRPr lang="en-US" sz="2800" dirty="0">
              <a:solidFill>
                <a:srgbClr val="00006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sz="28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Fully Funding Athletics: </a:t>
            </a:r>
          </a:p>
          <a:p>
            <a:pPr lvl="2"/>
            <a:r>
              <a:rPr lang="en-US" sz="2400" dirty="0" smtClean="0">
                <a:solidFill>
                  <a:srgbClr val="00006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Additional $37,185 = .28% increase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1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Superintendent’s </a:t>
            </a:r>
            <a:r>
              <a:rPr lang="en-US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</a:t>
            </a: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udget</a:t>
            </a:r>
            <a:b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10 Year </a:t>
            </a:r>
            <a:r>
              <a:rPr lang="en-US" b="1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A</a:t>
            </a:r>
            <a:r>
              <a:rPr lang="en-US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verage: 5.01%</a:t>
            </a:r>
            <a:endParaRPr lang="en-US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07907"/>
              </p:ext>
            </p:extLst>
          </p:nvPr>
        </p:nvGraphicFramePr>
        <p:xfrm>
          <a:off x="762000" y="1828797"/>
          <a:ext cx="7619999" cy="4297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/>
                <a:gridCol w="2286000"/>
                <a:gridCol w="1752600"/>
                <a:gridCol w="1828799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Budget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Year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Superintendent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 Request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% Increase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% Approved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2006 - 2007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$11,153,956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6.52%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3.21%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2007 -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2008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$11,823,055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9.40%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4.22%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2008 - 2009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$12,051,463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6.99%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4.71%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2009 - 2010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$12,189,953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3.35%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0.76%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2010 - 2011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$12,240,251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1.81%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1.59%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2011 - 2012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$12,524,998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3.75%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3.50%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2012 - 2013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$12,857,061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2.90%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2.69%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2013 -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2014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$13,682,258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6.64%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1.27%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2014</a:t>
                      </a:r>
                      <a:r>
                        <a:rPr lang="en-US" baseline="0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- 2015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$13,846,717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5.34%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1.14%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2015 - 2016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$13,746,190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3.40%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TBD</a:t>
                      </a:r>
                      <a:endParaRPr lang="en-US" dirty="0">
                        <a:solidFill>
                          <a:srgbClr val="000066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654" marR="64654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HEALTH BENEFITS </a:t>
            </a:r>
            <a:r>
              <a:rPr lang="en-US" sz="4000" b="1" dirty="0" smtClean="0">
                <a:solidFill>
                  <a:srgbClr val="C0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“NOT TO EXCEED” </a:t>
            </a:r>
            <a:r>
              <a:rPr lang="en-US" sz="40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% Increase</a:t>
            </a:r>
            <a:endParaRPr lang="en-US" sz="40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86500"/>
              </p:ext>
            </p:extLst>
          </p:nvPr>
        </p:nvGraphicFramePr>
        <p:xfrm>
          <a:off x="762000" y="2119313"/>
          <a:ext cx="7543799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" descr="Target With Arrow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066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33401"/>
            <a:ext cx="6965245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Capital Proposals</a:t>
            </a:r>
            <a:endParaRPr lang="en-US" sz="4800" b="1" dirty="0">
              <a:solidFill>
                <a:srgbClr val="00206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021073"/>
              </p:ext>
            </p:extLst>
          </p:nvPr>
        </p:nvGraphicFramePr>
        <p:xfrm>
          <a:off x="762000" y="1752600"/>
          <a:ext cx="7619999" cy="38862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4082"/>
                <a:gridCol w="4775718"/>
                <a:gridCol w="1600199"/>
              </a:tblGrid>
              <a:tr h="4059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SCHOOL</a:t>
                      </a:r>
                      <a:endParaRPr lang="en-US" sz="2000" b="1" dirty="0"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ITEM</a:t>
                      </a:r>
                      <a:endParaRPr lang="en-US" sz="2000" b="1" dirty="0"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COST</a:t>
                      </a:r>
                      <a:endParaRPr lang="en-US" sz="2000" b="1" dirty="0"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</a:tr>
              <a:tr h="58462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District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10-Passenger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Handicap Accessible Activity Van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$35,000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</a:tr>
              <a:tr h="6303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District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Building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Assessment/Review of Town Buildings – BOE portion is 50%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$17,500</a:t>
                      </a: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</a:tr>
              <a:tr h="6303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BCS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K-4 Carpet Removal/Asbestos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Abatement/Replacement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$120,000</a:t>
                      </a:r>
                      <a:endParaRPr lang="en-US" sz="1800" b="1" baseline="0" dirty="0" smtClean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</a:tr>
              <a:tr h="5998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BCS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Refinish Gym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 Floor/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New Score Boards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$27,000</a:t>
                      </a:r>
                      <a:endParaRPr lang="en-US" sz="1800" b="1" baseline="0" dirty="0" smtClean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</a:tr>
              <a:tr h="4627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BHS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Dishwasher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$17,000</a:t>
                      </a:r>
                    </a:p>
                  </a:txBody>
                  <a:tcPr marL="64097" marR="64097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Meiryo" pitchFamily="34" charset="-128"/>
                        <a:ea typeface="Meiryo" pitchFamily="34" charset="-128"/>
                        <a:cs typeface="Meiryo" pitchFamily="34" charset="-128"/>
                      </a:endParaRP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Meiryo" pitchFamily="34" charset="-128"/>
                          <a:ea typeface="Meiryo" pitchFamily="34" charset="-128"/>
                          <a:cs typeface="Meiryo" pitchFamily="34" charset="-128"/>
                        </a:rPr>
                        <a:t>$216,500</a:t>
                      </a:r>
                    </a:p>
                  </a:txBody>
                  <a:tcPr marL="64097" marR="64097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5D74-F83A-42CA-8255-35D9538961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0B469D"/>
      </a:lt2>
      <a:accent1>
        <a:srgbClr val="A20000"/>
      </a:accent1>
      <a:accent2>
        <a:srgbClr val="1B49B1"/>
      </a:accent2>
      <a:accent3>
        <a:srgbClr val="00682F"/>
      </a:accent3>
      <a:accent4>
        <a:srgbClr val="E43A12"/>
      </a:accent4>
      <a:accent5>
        <a:srgbClr val="FFDA65"/>
      </a:accent5>
      <a:accent6>
        <a:srgbClr val="9D90A0"/>
      </a:accent6>
      <a:hlink>
        <a:srgbClr val="FFDA65"/>
      </a:hlink>
      <a:folHlink>
        <a:srgbClr val="A200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5132</TotalTime>
  <Words>855</Words>
  <Application>Microsoft Office PowerPoint</Application>
  <PresentationFormat>On-screen Show (4:3)</PresentationFormat>
  <Paragraphs>289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PowerPoint Presentation</vt:lpstr>
      <vt:lpstr> District Goals</vt:lpstr>
      <vt:lpstr>2015 - 2016  Proposed Budget</vt:lpstr>
      <vt:lpstr>Distribution of Increase</vt:lpstr>
      <vt:lpstr>School District Proposed Budget Summary </vt:lpstr>
      <vt:lpstr>Budget Considerations</vt:lpstr>
      <vt:lpstr>Superintendent’s Budget 10 Year Average: 5.01%</vt:lpstr>
      <vt:lpstr>HEALTH BENEFITS “NOT TO EXCEED” % Increase</vt:lpstr>
      <vt:lpstr>Capital Proposals</vt:lpstr>
      <vt:lpstr>Critical Moving Targets</vt:lpstr>
      <vt:lpstr>Projected Revenue</vt:lpstr>
      <vt:lpstr>Enrollment Comparison</vt:lpstr>
      <vt:lpstr>Projected Columbia Enrollment</vt:lpstr>
      <vt:lpstr> Projected Columbia Tuition</vt:lpstr>
      <vt:lpstr>BUDGET PRIORITY #1</vt:lpstr>
      <vt:lpstr>BUDGET PRIORITY #2</vt:lpstr>
      <vt:lpstr>BPS Record of Achievement</vt:lpstr>
      <vt:lpstr>BPS Record of Achievement</vt:lpstr>
      <vt:lpstr>BPS Record of Achievement</vt:lpstr>
      <vt:lpstr>BPS Record of Achievement</vt:lpstr>
      <vt:lpstr>BPS Record of Achievement</vt:lpstr>
      <vt:lpstr>BPS Record of Achievement</vt:lpstr>
      <vt:lpstr>2015 Budget Schedule</vt:lpstr>
      <vt:lpstr> Superintendent’s Budget   2015 - 2016 </vt:lpstr>
    </vt:vector>
  </TitlesOfParts>
  <Company>Bolton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Heckt, Kristin</dc:creator>
  <cp:lastModifiedBy>McCavanagh, Kathy</cp:lastModifiedBy>
  <cp:revision>145</cp:revision>
  <cp:lastPrinted>2015-01-26T17:34:14Z</cp:lastPrinted>
  <dcterms:created xsi:type="dcterms:W3CDTF">2014-01-02T16:22:48Z</dcterms:created>
  <dcterms:modified xsi:type="dcterms:W3CDTF">2015-01-30T18:26:11Z</dcterms:modified>
</cp:coreProperties>
</file>